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A8"/>
    <a:srgbClr val="2777BF"/>
    <a:srgbClr val="F1F5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5" d="100"/>
          <a:sy n="95" d="100"/>
        </p:scale>
        <p:origin x="4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6127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Picture 224">
            <a:extLst>
              <a:ext uri="{FF2B5EF4-FFF2-40B4-BE49-F238E27FC236}">
                <a16:creationId xmlns:a16="http://schemas.microsoft.com/office/drawing/2014/main" id="{D0515A26-42D3-3E30-3A44-5EA5E842C9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1927" y="33115"/>
            <a:ext cx="2485912" cy="2155224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228600" y="91440"/>
            <a:ext cx="84124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B2B5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PODiff: Latent Diffusion in Proper Orthogonal Decomposition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en-US" sz="1950" b="1" dirty="0">
                <a:solidFill>
                  <a:srgbClr val="0B2B5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Space for Scientific Super-Resolution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234178" y="757265"/>
            <a:ext cx="77632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i="1" dirty="0">
                <a:solidFill>
                  <a:srgbClr val="0E7C7B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Efficient, interpretable, and well-calibrated probabilistic super-resolution of scientific fields from low-resolution inputs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246888" y="1114111"/>
            <a:ext cx="5042916" cy="182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B2B5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Onkar Jadhav</a:t>
            </a:r>
            <a:r>
              <a:rPr lang="en-US" sz="1400" dirty="0">
                <a:solidFill>
                  <a:srgbClr val="0B2B5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, Tim French, Matthew Rayson, Nicole L. Jones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243673" y="1360999"/>
            <a:ext cx="471237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00" dirty="0">
                <a:solidFill>
                  <a:srgbClr val="555555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¹ School of Earth and Oceans, UWA Oceans Institute, The University of Western Australia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05000"/>
              </a:lnSpc>
              <a:buNone/>
            </a:pPr>
            <a:r>
              <a:rPr lang="en-US" sz="900" dirty="0">
                <a:solidFill>
                  <a:srgbClr val="555555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² School of Physics, Mathematics and Computing, The University of Western Australia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7869367" y="1184751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961120" y="1184751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10037600" y="1178119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228600" y="1847088"/>
            <a:ext cx="14173200" cy="0"/>
          </a:xfrm>
          <a:prstGeom prst="line">
            <a:avLst/>
          </a:prstGeom>
          <a:noFill/>
          <a:ln w="12700">
            <a:solidFill>
              <a:srgbClr val="C9D4E2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28600" y="1938528"/>
            <a:ext cx="2148840" cy="2697480"/>
          </a:xfrm>
          <a:prstGeom prst="roundRect">
            <a:avLst>
              <a:gd name="adj" fmla="val 3404"/>
            </a:avLst>
          </a:prstGeom>
          <a:solidFill>
            <a:srgbClr val="002060"/>
          </a:solidFill>
          <a:ln/>
        </p:spPr>
        <p:txBody>
          <a:bodyPr/>
          <a:lstStyle/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365760" y="202996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TL;DR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365760" y="2414016"/>
            <a:ext cx="201168" cy="201168"/>
          </a:xfrm>
          <a:prstGeom prst="ellipse">
            <a:avLst/>
          </a:prstGeom>
          <a:solidFill>
            <a:srgbClr val="0E7C7B"/>
          </a:solidFill>
          <a:ln/>
        </p:spPr>
      </p:sp>
      <p:sp>
        <p:nvSpPr>
          <p:cNvPr id="37" name="Text 35"/>
          <p:cNvSpPr/>
          <p:nvPr/>
        </p:nvSpPr>
        <p:spPr>
          <a:xfrm>
            <a:off x="640080" y="2359152"/>
            <a:ext cx="16276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Diffusion in POD space </a:t>
            </a:r>
            <a:r>
              <a:rPr lang="en-US" sz="900" dirty="0">
                <a:solidFill>
                  <a:srgbClr val="CFE0F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variance-ordered, orthogonal, interpretable latent space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365760" y="2980944"/>
            <a:ext cx="201168" cy="201168"/>
          </a:xfrm>
          <a:prstGeom prst="ellipse">
            <a:avLst/>
          </a:prstGeom>
          <a:solidFill>
            <a:srgbClr val="0E7C7B"/>
          </a:solidFill>
          <a:ln/>
        </p:spPr>
      </p:sp>
      <p:sp>
        <p:nvSpPr>
          <p:cNvPr id="39" name="Text 37"/>
          <p:cNvSpPr/>
          <p:nvPr/>
        </p:nvSpPr>
        <p:spPr>
          <a:xfrm>
            <a:off x="640080" y="2926080"/>
            <a:ext cx="16276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Efficient &amp; scalable: </a:t>
            </a:r>
            <a:r>
              <a:rPr lang="en-US" sz="900" dirty="0">
                <a:solidFill>
                  <a:srgbClr val="CFE0F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much lower compute and memory than pixel-space diffusion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365760" y="3547872"/>
            <a:ext cx="201168" cy="201168"/>
          </a:xfrm>
          <a:prstGeom prst="ellipse">
            <a:avLst/>
          </a:prstGeom>
          <a:solidFill>
            <a:srgbClr val="0E7C7B"/>
          </a:solidFill>
          <a:ln/>
        </p:spPr>
      </p:sp>
      <p:sp>
        <p:nvSpPr>
          <p:cNvPr id="41" name="Text 39"/>
          <p:cNvSpPr/>
          <p:nvPr/>
        </p:nvSpPr>
        <p:spPr>
          <a:xfrm>
            <a:off x="640080" y="3493008"/>
            <a:ext cx="16276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Well-calibrated uncertainty: </a:t>
            </a:r>
            <a:r>
              <a:rPr lang="en-US" sz="900" dirty="0">
                <a:solidFill>
                  <a:srgbClr val="CFE0F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high empirical coverage and spatially meaningful uncertainty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365760" y="4114800"/>
            <a:ext cx="201168" cy="201168"/>
          </a:xfrm>
          <a:prstGeom prst="ellipse">
            <a:avLst/>
          </a:prstGeom>
          <a:solidFill>
            <a:srgbClr val="0E7C7B"/>
          </a:solidFill>
          <a:ln/>
        </p:spPr>
      </p:sp>
      <p:sp>
        <p:nvSpPr>
          <p:cNvPr id="43" name="Text 41"/>
          <p:cNvSpPr/>
          <p:nvPr/>
        </p:nvSpPr>
        <p:spPr>
          <a:xfrm>
            <a:off x="640080" y="4059936"/>
            <a:ext cx="16276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State-of-the-art results: </a:t>
            </a:r>
            <a:r>
              <a:rPr lang="en-US" sz="900" dirty="0">
                <a:solidFill>
                  <a:srgbClr val="CFE0F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strong accuracy with much lower cost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2500884" y="1927705"/>
            <a:ext cx="2788920" cy="269748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 w="12700">
            <a:solidFill>
              <a:srgbClr val="C9D4E2"/>
            </a:solidFill>
            <a:prstDash val="solid"/>
          </a:ln>
        </p:spPr>
        <p:txBody>
          <a:bodyPr/>
          <a:lstStyle/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2560320" y="1993392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B2B5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Motivation &amp; Core Idea</a:t>
            </a:r>
            <a:endParaRPr lang="en-US"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 44"/>
          <p:cNvSpPr/>
          <p:nvPr/>
        </p:nvSpPr>
        <p:spPr>
          <a:xfrm>
            <a:off x="2606040" y="2304288"/>
            <a:ext cx="254203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2000"/>
              </a:lnSpc>
              <a:buNone/>
            </a:pPr>
            <a:r>
              <a:rPr lang="en-US" sz="900" dirty="0">
                <a:solidFill>
                  <a:srgbClr val="0E7C7B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■ </a:t>
            </a:r>
            <a:r>
              <a:rPr lang="en-US" sz="900" dirty="0">
                <a:solidFill>
                  <a:srgbClr val="555555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Scientific fields are high-dimensional and expensive to model directly in pixel space.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 45"/>
          <p:cNvSpPr/>
          <p:nvPr/>
        </p:nvSpPr>
        <p:spPr>
          <a:xfrm>
            <a:off x="2606040" y="2724912"/>
            <a:ext cx="254203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2000"/>
              </a:lnSpc>
              <a:buNone/>
            </a:pPr>
            <a:r>
              <a:rPr lang="en-US" sz="900" dirty="0">
                <a:solidFill>
                  <a:srgbClr val="0E7C7B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⏱ </a:t>
            </a:r>
            <a:r>
              <a:rPr lang="en-US" sz="900" dirty="0">
                <a:solidFill>
                  <a:srgbClr val="555555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Pixel-space diffusion is accurate but often slow and memory-intensive.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 46"/>
          <p:cNvSpPr/>
          <p:nvPr/>
        </p:nvSpPr>
        <p:spPr>
          <a:xfrm>
            <a:off x="2606040" y="3145536"/>
            <a:ext cx="254203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2000"/>
              </a:lnSpc>
              <a:buNone/>
            </a:pPr>
            <a:r>
              <a:rPr lang="en-US" sz="900" dirty="0">
                <a:solidFill>
                  <a:srgbClr val="E8721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💡 </a:t>
            </a:r>
            <a:r>
              <a:rPr lang="en-US" sz="900" dirty="0">
                <a:solidFill>
                  <a:srgbClr val="555555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PODiff moves diffusion into a compact, variance-ordered POD latent space for efficient probabilistic super-resolution.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Shape 47"/>
          <p:cNvSpPr/>
          <p:nvPr/>
        </p:nvSpPr>
        <p:spPr>
          <a:xfrm>
            <a:off x="2606040" y="3730752"/>
            <a:ext cx="502920" cy="384048"/>
          </a:xfrm>
          <a:prstGeom prst="roundRect">
            <a:avLst>
              <a:gd name="adj" fmla="val 7143"/>
            </a:avLst>
          </a:prstGeom>
          <a:noFill/>
          <a:ln w="9525">
            <a:solidFill>
              <a:srgbClr val="B9C6D8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2560320" y="4123944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5000"/>
              </a:lnSpc>
              <a:buNone/>
            </a:pPr>
            <a:r>
              <a:rPr lang="en-US" sz="560" dirty="0">
                <a:solidFill>
                  <a:srgbClr val="555555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Low-res</a:t>
            </a:r>
            <a:endParaRPr lang="en-US" sz="56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85000"/>
              </a:lnSpc>
              <a:buNone/>
            </a:pPr>
            <a:r>
              <a:rPr lang="en-US" sz="560" dirty="0">
                <a:solidFill>
                  <a:srgbClr val="555555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field (LR)</a:t>
            </a:r>
            <a:endParaRPr lang="en-US" sz="5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 49"/>
          <p:cNvSpPr/>
          <p:nvPr/>
        </p:nvSpPr>
        <p:spPr>
          <a:xfrm>
            <a:off x="3108960" y="3785616"/>
            <a:ext cx="1463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B2B5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→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Shape 50"/>
          <p:cNvSpPr/>
          <p:nvPr/>
        </p:nvSpPr>
        <p:spPr>
          <a:xfrm>
            <a:off x="3246120" y="3730752"/>
            <a:ext cx="502920" cy="384048"/>
          </a:xfrm>
          <a:prstGeom prst="roundRect">
            <a:avLst>
              <a:gd name="adj" fmla="val 7143"/>
            </a:avLst>
          </a:prstGeom>
          <a:noFill/>
          <a:ln w="9525">
            <a:solidFill>
              <a:srgbClr val="B9C6D8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3200400" y="4123944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5000"/>
              </a:lnSpc>
              <a:buNone/>
            </a:pPr>
            <a:r>
              <a:rPr lang="en-US" sz="560" dirty="0">
                <a:solidFill>
                  <a:srgbClr val="555555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POD</a:t>
            </a:r>
            <a:endParaRPr lang="en-US" sz="56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85000"/>
              </a:lnSpc>
              <a:buNone/>
            </a:pPr>
            <a:r>
              <a:rPr lang="en-US" sz="560" dirty="0">
                <a:solidFill>
                  <a:srgbClr val="555555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coefficients</a:t>
            </a:r>
            <a:endParaRPr lang="en-US" sz="5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 52"/>
          <p:cNvSpPr/>
          <p:nvPr/>
        </p:nvSpPr>
        <p:spPr>
          <a:xfrm>
            <a:off x="3749040" y="3785616"/>
            <a:ext cx="1463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B2B5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→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Shape 53"/>
          <p:cNvSpPr/>
          <p:nvPr/>
        </p:nvSpPr>
        <p:spPr>
          <a:xfrm>
            <a:off x="3886200" y="3730752"/>
            <a:ext cx="672084" cy="384048"/>
          </a:xfrm>
          <a:prstGeom prst="roundRect">
            <a:avLst>
              <a:gd name="adj" fmla="val 7143"/>
            </a:avLst>
          </a:prstGeom>
          <a:noFill/>
          <a:ln w="9525">
            <a:solidFill>
              <a:srgbClr val="B9C6D8"/>
            </a:solidFill>
            <a:prstDash val="solid"/>
          </a:ln>
        </p:spPr>
        <p:txBody>
          <a:bodyPr/>
          <a:lstStyle/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 54"/>
          <p:cNvSpPr/>
          <p:nvPr/>
        </p:nvSpPr>
        <p:spPr>
          <a:xfrm>
            <a:off x="3840480" y="4123944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5000"/>
              </a:lnSpc>
              <a:buNone/>
            </a:pPr>
            <a:r>
              <a:rPr lang="en-US" sz="560" dirty="0">
                <a:solidFill>
                  <a:srgbClr val="555555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Diffusion in</a:t>
            </a:r>
            <a:endParaRPr lang="en-US" sz="56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85000"/>
              </a:lnSpc>
              <a:buNone/>
            </a:pPr>
            <a:r>
              <a:rPr lang="en-US" sz="560" dirty="0">
                <a:solidFill>
                  <a:srgbClr val="555555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latent space</a:t>
            </a:r>
            <a:endParaRPr lang="en-US" sz="5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 55"/>
          <p:cNvSpPr/>
          <p:nvPr/>
        </p:nvSpPr>
        <p:spPr>
          <a:xfrm>
            <a:off x="4558284" y="3791998"/>
            <a:ext cx="1463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B2B5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→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Shape 56"/>
          <p:cNvSpPr/>
          <p:nvPr/>
        </p:nvSpPr>
        <p:spPr>
          <a:xfrm>
            <a:off x="4704588" y="3736372"/>
            <a:ext cx="502920" cy="384048"/>
          </a:xfrm>
          <a:prstGeom prst="roundRect">
            <a:avLst>
              <a:gd name="adj" fmla="val 7143"/>
            </a:avLst>
          </a:prstGeom>
          <a:noFill/>
          <a:ln w="9525">
            <a:solidFill>
              <a:srgbClr val="B9C6D8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4625340" y="4108466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85000"/>
              </a:lnSpc>
              <a:buNone/>
            </a:pPr>
            <a:r>
              <a:rPr lang="en-US" sz="560" dirty="0">
                <a:solidFill>
                  <a:srgbClr val="555555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High-res</a:t>
            </a:r>
            <a:endParaRPr lang="en-US" sz="56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85000"/>
              </a:lnSpc>
              <a:buNone/>
            </a:pPr>
            <a:r>
              <a:rPr lang="en-US" sz="560" dirty="0">
                <a:solidFill>
                  <a:srgbClr val="555555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recon. (HR)</a:t>
            </a:r>
            <a:endParaRPr lang="en-US" sz="5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 58"/>
          <p:cNvSpPr/>
          <p:nvPr/>
        </p:nvSpPr>
        <p:spPr>
          <a:xfrm>
            <a:off x="2606040" y="4370832"/>
            <a:ext cx="2542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760" b="1" dirty="0">
                <a:solidFill>
                  <a:srgbClr val="0E7C7B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Key idea: </a:t>
            </a:r>
            <a:r>
              <a:rPr lang="en-US" sz="760" b="1" dirty="0">
                <a:solidFill>
                  <a:srgbClr val="0B2B5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denoise only the dominant POD coefficients, then reconstruct the full field.</a:t>
            </a:r>
            <a:endParaRPr lang="en-US" sz="7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Shape 85"/>
          <p:cNvSpPr/>
          <p:nvPr/>
        </p:nvSpPr>
        <p:spPr>
          <a:xfrm>
            <a:off x="9738360" y="1938528"/>
            <a:ext cx="4663440" cy="269748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 w="12700">
            <a:solidFill>
              <a:srgbClr val="C9D4E2"/>
            </a:solidFill>
            <a:prstDash val="solid"/>
          </a:ln>
        </p:spPr>
      </p:sp>
      <p:sp>
        <p:nvSpPr>
          <p:cNvPr id="107" name="Shape 103"/>
          <p:cNvSpPr/>
          <p:nvPr/>
        </p:nvSpPr>
        <p:spPr>
          <a:xfrm>
            <a:off x="228600" y="4754880"/>
            <a:ext cx="42062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9D4E2"/>
            </a:solidFill>
            <a:prstDash val="solid"/>
          </a:ln>
        </p:spPr>
      </p:sp>
      <p:sp>
        <p:nvSpPr>
          <p:cNvPr id="108" name="Text 104"/>
          <p:cNvSpPr/>
          <p:nvPr/>
        </p:nvSpPr>
        <p:spPr>
          <a:xfrm>
            <a:off x="197953" y="4727066"/>
            <a:ext cx="4251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B2B5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SST Downscaling over Western Australian Coast</a:t>
            </a:r>
            <a:endParaRPr lang="en-US"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Shape 121"/>
          <p:cNvSpPr/>
          <p:nvPr/>
        </p:nvSpPr>
        <p:spPr>
          <a:xfrm>
            <a:off x="4526280" y="4754880"/>
            <a:ext cx="461772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9D4E2"/>
            </a:solidFill>
            <a:prstDash val="solid"/>
          </a:ln>
        </p:spPr>
      </p:sp>
      <p:sp>
        <p:nvSpPr>
          <p:cNvPr id="126" name="Text 122"/>
          <p:cNvSpPr/>
          <p:nvPr/>
        </p:nvSpPr>
        <p:spPr>
          <a:xfrm>
            <a:off x="4617720" y="4809744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B2B5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Well-Calibrated &amp; Spatially Structured Uncertainty</a:t>
            </a:r>
            <a:endParaRPr lang="en-US"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 123"/>
          <p:cNvSpPr/>
          <p:nvPr/>
        </p:nvSpPr>
        <p:spPr>
          <a:xfrm>
            <a:off x="4663440" y="512064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0B2B5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Empirical coverage (PODiff-K40)</a:t>
            </a:r>
            <a:endParaRPr lang="en-US" sz="6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Text 125"/>
          <p:cNvSpPr/>
          <p:nvPr/>
        </p:nvSpPr>
        <p:spPr>
          <a:xfrm>
            <a:off x="5989320" y="512064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0B2B5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Coverage − Nominal</a:t>
            </a:r>
            <a:endParaRPr lang="en-US" sz="6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 127"/>
          <p:cNvSpPr/>
          <p:nvPr/>
        </p:nvSpPr>
        <p:spPr>
          <a:xfrm>
            <a:off x="7475220" y="5120640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0B2B5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Reliability (Coverage vs. Nominal)</a:t>
            </a:r>
            <a:endParaRPr lang="en-US" sz="6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Shape 128"/>
          <p:cNvSpPr/>
          <p:nvPr/>
        </p:nvSpPr>
        <p:spPr>
          <a:xfrm>
            <a:off x="4663440" y="6748272"/>
            <a:ext cx="182880" cy="182880"/>
          </a:xfrm>
          <a:prstGeom prst="ellipse">
            <a:avLst/>
          </a:prstGeom>
          <a:solidFill>
            <a:srgbClr val="0E7C7B"/>
          </a:solidFill>
          <a:ln/>
        </p:spPr>
      </p:sp>
      <p:sp>
        <p:nvSpPr>
          <p:cNvPr id="134" name="Text 129"/>
          <p:cNvSpPr/>
          <p:nvPr/>
        </p:nvSpPr>
        <p:spPr>
          <a:xfrm>
            <a:off x="4901184" y="6711696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dirty="0">
                <a:solidFill>
                  <a:srgbClr val="0B2B5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PODiff achieves high empirical coverage across all confidence levels with minimal bias.</a:t>
            </a:r>
            <a:endParaRPr lang="en-US" sz="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Shape 130"/>
          <p:cNvSpPr/>
          <p:nvPr/>
        </p:nvSpPr>
        <p:spPr>
          <a:xfrm>
            <a:off x="9235440" y="4754880"/>
            <a:ext cx="5166360" cy="2468879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9D4E2"/>
            </a:solidFill>
            <a:prstDash val="solid"/>
          </a:ln>
        </p:spPr>
      </p:sp>
      <p:sp>
        <p:nvSpPr>
          <p:cNvPr id="136" name="Text 131"/>
          <p:cNvSpPr/>
          <p:nvPr/>
        </p:nvSpPr>
        <p:spPr>
          <a:xfrm>
            <a:off x="9326880" y="4726685"/>
            <a:ext cx="4983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B2B5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Quantitative Results (SST Downscaling)</a:t>
            </a:r>
            <a:endParaRPr lang="en-US" sz="12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 132"/>
          <p:cNvSpPr/>
          <p:nvPr/>
        </p:nvSpPr>
        <p:spPr>
          <a:xfrm>
            <a:off x="9322498" y="4942902"/>
            <a:ext cx="3291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B2B5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Reconstruction Error Metrics (All days)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310602"/>
              </p:ext>
            </p:extLst>
          </p:nvPr>
        </p:nvGraphicFramePr>
        <p:xfrm>
          <a:off x="9375175" y="5135304"/>
          <a:ext cx="2982083" cy="1016169"/>
        </p:xfrm>
        <a:graphic>
          <a:graphicData uri="http://schemas.openxmlformats.org/drawingml/2006/table">
            <a:tbl>
              <a:tblPr/>
              <a:tblGrid>
                <a:gridCol w="990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2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12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26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57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49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MODEL</a:t>
                      </a:r>
                      <a:endParaRPr lang="en-US" sz="56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B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charset="0"/>
                          <a:cs typeface="Arial" pitchFamily="34" charset="-120"/>
                        </a:rPr>
                        <a:t>RMSE</a:t>
                      </a:r>
                      <a:endParaRPr lang="en-US" sz="56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B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MAE</a:t>
                      </a:r>
                      <a:endParaRPr lang="en-US" sz="56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B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charset="0"/>
                          <a:cs typeface="Arial" pitchFamily="34" charset="-120"/>
                        </a:rPr>
                        <a:t>EXTREME RMSE</a:t>
                      </a:r>
                      <a:endParaRPr lang="en-US" sz="56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B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EXTREME MAE</a:t>
                      </a:r>
                      <a:endParaRPr lang="en-US" sz="56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B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08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00" b="1" dirty="0">
                          <a:solidFill>
                            <a:srgbClr val="1F5FA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PODiff-K40 (ours)</a:t>
                      </a:r>
                      <a:endParaRPr lang="en-US" sz="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b="1" dirty="0">
                          <a:solidFill>
                            <a:srgbClr val="1F5FA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0.3923</a:t>
                      </a:r>
                      <a:endParaRPr lang="en-US" sz="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b="1" dirty="0">
                          <a:solidFill>
                            <a:srgbClr val="1F5FA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0.2976</a:t>
                      </a:r>
                      <a:endParaRPr lang="en-US" sz="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b="1" dirty="0">
                          <a:solidFill>
                            <a:srgbClr val="1F5FA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0.4836</a:t>
                      </a:r>
                      <a:endParaRPr lang="en-US" sz="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b="1" dirty="0">
                          <a:solidFill>
                            <a:srgbClr val="1F5FA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0.3537</a:t>
                      </a:r>
                      <a:endParaRPr lang="en-US" sz="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1085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en-US" sz="7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charset="0"/>
                          <a:cs typeface="Arial" pitchFamily="34" charset="-120"/>
                        </a:rPr>
                        <a:t>PIXELDIFF</a:t>
                      </a: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0.4118</a:t>
                      </a: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0.3158</a:t>
                      </a: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0.4899</a:t>
                      </a: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0.3600</a:t>
                      </a: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012542"/>
                  </a:ext>
                </a:extLst>
              </a:tr>
              <a:tr h="18108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VAE-LDM</a:t>
                      </a: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0.4011</a:t>
                      </a: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0.3005</a:t>
                      </a: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0.4889</a:t>
                      </a: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0.3591</a:t>
                      </a: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059877"/>
                  </a:ext>
                </a:extLst>
              </a:tr>
              <a:tr h="18108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U-Net</a:t>
                      </a:r>
                      <a:endParaRPr lang="en-US" sz="7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0.6788</a:t>
                      </a:r>
                      <a:endParaRPr lang="en-US" sz="7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0.5141</a:t>
                      </a:r>
                      <a:endParaRPr lang="en-US" sz="7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0.8366</a:t>
                      </a:r>
                      <a:endParaRPr lang="en-US" sz="7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0.6109</a:t>
                      </a:r>
                      <a:endParaRPr lang="en-US" sz="7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108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RandOrthDiff</a:t>
                      </a:r>
                      <a:endParaRPr lang="en-US" sz="7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0.9987</a:t>
                      </a:r>
                      <a:endParaRPr lang="en-US" sz="7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0.7577</a:t>
                      </a:r>
                      <a:endParaRPr lang="en-US" sz="7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charset="0"/>
                          <a:cs typeface="Arial" pitchFamily="34" charset="-120"/>
                        </a:rPr>
                        <a:t>1.2309</a:t>
                      </a:r>
                      <a:endParaRPr lang="en-US" sz="7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0.9003</a:t>
                      </a:r>
                      <a:endParaRPr lang="en-US" sz="7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39" name="Text 133"/>
          <p:cNvSpPr/>
          <p:nvPr/>
        </p:nvSpPr>
        <p:spPr>
          <a:xfrm>
            <a:off x="12664440" y="5067871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0B2B5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Empirical Coverage</a:t>
            </a:r>
            <a:endParaRPr 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0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9963616"/>
              </p:ext>
            </p:extLst>
          </p:nvPr>
        </p:nvGraphicFramePr>
        <p:xfrm>
          <a:off x="12441555" y="5289400"/>
          <a:ext cx="1893887" cy="862073"/>
        </p:xfrm>
        <a:graphic>
          <a:graphicData uri="http://schemas.openxmlformats.org/drawingml/2006/table">
            <a:tbl>
              <a:tblPr/>
              <a:tblGrid>
                <a:gridCol w="3171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7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95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00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154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Nominal Level</a:t>
                      </a:r>
                      <a:endParaRPr lang="en-US" sz="56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B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PODiff-K40</a:t>
                      </a:r>
                      <a:endParaRPr lang="en-US" sz="56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B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MC Dropout U-Net</a:t>
                      </a:r>
                      <a:endParaRPr lang="en-US" sz="56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B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b="1" dirty="0" err="1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PixelDiff</a:t>
                      </a:r>
                      <a:endParaRPr lang="en-US" sz="56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B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13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b="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50%</a:t>
                      </a:r>
                      <a:endParaRPr lang="en-US" sz="560" b="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b="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0.4717</a:t>
                      </a:r>
                      <a:endParaRPr lang="en-US" sz="560" b="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b="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0.4111</a:t>
                      </a:r>
                      <a:endParaRPr lang="en-US" sz="560" b="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b="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0.4658</a:t>
                      </a:r>
                      <a:endParaRPr lang="en-US" sz="560" b="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13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70%</a:t>
                      </a:r>
                      <a:endParaRPr lang="en-US" sz="56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0.6849</a:t>
                      </a:r>
                      <a:endParaRPr lang="en-US" sz="56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0.6508</a:t>
                      </a:r>
                      <a:endParaRPr lang="en-US" sz="56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0.6799</a:t>
                      </a:r>
                      <a:endParaRPr lang="en-US" sz="56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013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90%</a:t>
                      </a:r>
                      <a:endParaRPr lang="en-US" sz="56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0.9009</a:t>
                      </a:r>
                      <a:endParaRPr lang="en-US" sz="56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0.8871</a:t>
                      </a:r>
                      <a:endParaRPr lang="en-US" sz="56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0.9010</a:t>
                      </a:r>
                      <a:endParaRPr lang="en-US" sz="56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013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95%</a:t>
                      </a:r>
                      <a:endParaRPr lang="en-US" sz="56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0.9571</a:t>
                      </a:r>
                      <a:endParaRPr lang="en-US" sz="56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0.9401</a:t>
                      </a:r>
                      <a:endParaRPr lang="en-US" sz="56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0.9551</a:t>
                      </a:r>
                      <a:endParaRPr lang="en-US" sz="56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1" name="Text 134"/>
          <p:cNvSpPr/>
          <p:nvPr/>
        </p:nvSpPr>
        <p:spPr>
          <a:xfrm>
            <a:off x="9372600" y="6207147"/>
            <a:ext cx="3200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0B2B5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Computational Cost (Per Sample)</a:t>
            </a:r>
            <a:endParaRPr 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692186"/>
              </p:ext>
            </p:extLst>
          </p:nvPr>
        </p:nvGraphicFramePr>
        <p:xfrm>
          <a:off x="9372599" y="6379400"/>
          <a:ext cx="3319464" cy="778760"/>
        </p:xfrm>
        <a:graphic>
          <a:graphicData uri="http://schemas.openxmlformats.org/drawingml/2006/table">
            <a:tbl>
              <a:tblPr/>
              <a:tblGrid>
                <a:gridCol w="9525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1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5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91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0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Method</a:t>
                      </a:r>
                      <a:endParaRPr lang="en-US" sz="56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B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Params</a:t>
                      </a:r>
                      <a:endParaRPr lang="en-US" sz="56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B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Peak GPU Mem</a:t>
                      </a:r>
                      <a:endParaRPr lang="en-US" sz="56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B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Training Time</a:t>
                      </a:r>
                      <a:endParaRPr lang="en-US" sz="56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B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56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Inference Time per Sample</a:t>
                      </a:r>
                      <a:endParaRPr lang="en-US" sz="56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B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99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00" b="1" dirty="0" err="1">
                          <a:solidFill>
                            <a:srgbClr val="1F5FA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PODiff</a:t>
                      </a:r>
                      <a:r>
                        <a:rPr lang="en-US" sz="700" b="1" dirty="0">
                          <a:solidFill>
                            <a:srgbClr val="1F5FA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(K=40) (ours) </a:t>
                      </a:r>
                      <a:endParaRPr lang="en-US" sz="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US" sz="700" b="1" kern="1200" dirty="0">
                          <a:solidFill>
                            <a:srgbClr val="1F5FA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0.20M</a:t>
                      </a:r>
                      <a:endParaRPr lang="en-US" sz="700" b="1" kern="1200" dirty="0">
                        <a:solidFill>
                          <a:srgbClr val="1F5FA8"/>
                        </a:solidFill>
                        <a:latin typeface="Arial" pitchFamily="34" charset="0"/>
                        <a:ea typeface="Arial" charset="0"/>
                        <a:cs typeface="Arial" pitchFamily="34" charset="-12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US" sz="700" b="1" kern="1200" dirty="0">
                          <a:solidFill>
                            <a:srgbClr val="1F5FA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1.4 GB</a:t>
                      </a:r>
                      <a:endParaRPr lang="en-US" sz="700" b="1" kern="1200" dirty="0">
                        <a:solidFill>
                          <a:srgbClr val="1F5FA8"/>
                        </a:solidFill>
                        <a:latin typeface="Arial" pitchFamily="34" charset="0"/>
                        <a:ea typeface="Arial" charset="0"/>
                        <a:cs typeface="Arial" pitchFamily="34" charset="-12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US" sz="700" b="1" kern="1200" dirty="0">
                          <a:solidFill>
                            <a:srgbClr val="1F5FA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3.8 h</a:t>
                      </a:r>
                      <a:endParaRPr lang="en-US" sz="700" b="1" kern="1200" dirty="0">
                        <a:solidFill>
                          <a:srgbClr val="1F5FA8"/>
                        </a:solidFill>
                        <a:latin typeface="Arial" pitchFamily="34" charset="0"/>
                        <a:ea typeface="Arial" charset="0"/>
                        <a:cs typeface="Arial" pitchFamily="34" charset="-12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US" sz="700" b="1" kern="1200" dirty="0">
                          <a:solidFill>
                            <a:srgbClr val="1F5FA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0.08 s</a:t>
                      </a:r>
                      <a:endParaRPr lang="en-US" sz="700" b="1" kern="1200" dirty="0">
                        <a:solidFill>
                          <a:srgbClr val="1F5FA8"/>
                        </a:solidFill>
                        <a:latin typeface="Arial" pitchFamily="34" charset="0"/>
                        <a:ea typeface="Arial" charset="0"/>
                        <a:cs typeface="Arial" pitchFamily="34" charset="-12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199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U-Net</a:t>
                      </a:r>
                      <a:endParaRPr lang="en-US" sz="700" b="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33M</a:t>
                      </a:r>
                      <a:endParaRPr lang="en-US" sz="700" b="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8.8 GB</a:t>
                      </a:r>
                      <a:endParaRPr lang="en-US" sz="700" b="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8.2 h</a:t>
                      </a:r>
                      <a:endParaRPr lang="en-US" sz="700" b="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0.05 s</a:t>
                      </a:r>
                      <a:endParaRPr lang="en-US" sz="700" b="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919356"/>
                  </a:ext>
                </a:extLst>
              </a:tr>
              <a:tr h="14199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PixelDiff</a:t>
                      </a:r>
                      <a:endParaRPr lang="en-US" sz="7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33M</a:t>
                      </a:r>
                      <a:endParaRPr lang="en-US" sz="7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12.5 GB</a:t>
                      </a:r>
                      <a:endParaRPr lang="en-US" sz="7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48 h</a:t>
                      </a:r>
                      <a:endParaRPr lang="en-US" sz="7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1.24 s</a:t>
                      </a:r>
                      <a:endParaRPr lang="en-US" sz="7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199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rPr>
                        <a:t>VAE-LDM</a:t>
                      </a: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39M</a:t>
                      </a:r>
                      <a:endParaRPr lang="en-US" sz="7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13.1 GB</a:t>
                      </a:r>
                      <a:endParaRPr lang="en-US" sz="7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28 h</a:t>
                      </a:r>
                      <a:endParaRPr lang="en-US" sz="7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0.88 s</a:t>
                      </a:r>
                      <a:endParaRPr lang="en-US" sz="700" dirty="0">
                        <a:solidFill>
                          <a:schemeClr val="tx1"/>
                        </a:solidFill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2700" marR="12700" marT="12700" marB="12700" anchor="ctr">
                    <a:lnL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D2DB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1259498"/>
                  </a:ext>
                </a:extLst>
              </a:tr>
            </a:tbl>
          </a:graphicData>
        </a:graphic>
      </p:graphicFrame>
      <p:sp>
        <p:nvSpPr>
          <p:cNvPr id="143" name="Shape 135"/>
          <p:cNvSpPr/>
          <p:nvPr/>
        </p:nvSpPr>
        <p:spPr>
          <a:xfrm>
            <a:off x="12738734" y="6379400"/>
            <a:ext cx="1554480" cy="777964"/>
          </a:xfrm>
          <a:prstGeom prst="roundRect">
            <a:avLst>
              <a:gd name="adj" fmla="val 5714"/>
            </a:avLst>
          </a:prstGeom>
          <a:solidFill>
            <a:srgbClr val="FDF1E6"/>
          </a:solidFill>
          <a:ln w="15240">
            <a:solidFill>
              <a:srgbClr val="E8721C"/>
            </a:solidFill>
            <a:prstDash val="solid"/>
          </a:ln>
        </p:spPr>
      </p:sp>
      <p:sp>
        <p:nvSpPr>
          <p:cNvPr id="144" name="Text 136"/>
          <p:cNvSpPr/>
          <p:nvPr/>
        </p:nvSpPr>
        <p:spPr>
          <a:xfrm>
            <a:off x="12758463" y="6309359"/>
            <a:ext cx="1463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700" b="1" dirty="0">
                <a:solidFill>
                  <a:srgbClr val="E8721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⚡ PODiff is 30–100× faster</a:t>
            </a:r>
            <a:r>
              <a:rPr lang="en-US" sz="700" dirty="0">
                <a:solidFill>
                  <a:srgbClr val="E8721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at inference and uses 2–5× less GPU memory than pixel-space diffusion!</a:t>
            </a:r>
            <a:endParaRPr 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Shape 137"/>
          <p:cNvSpPr/>
          <p:nvPr/>
        </p:nvSpPr>
        <p:spPr>
          <a:xfrm>
            <a:off x="228600" y="7333488"/>
            <a:ext cx="4206240" cy="749808"/>
          </a:xfrm>
          <a:prstGeom prst="roundRect">
            <a:avLst>
              <a:gd name="adj" fmla="val 6098"/>
            </a:avLst>
          </a:prstGeom>
          <a:solidFill>
            <a:srgbClr val="EFF3F8"/>
          </a:solidFill>
          <a:ln w="12700">
            <a:solidFill>
              <a:srgbClr val="C9D4E2"/>
            </a:solidFill>
            <a:prstDash val="solid"/>
          </a:ln>
        </p:spPr>
      </p:sp>
      <p:sp>
        <p:nvSpPr>
          <p:cNvPr id="146" name="Shape 138"/>
          <p:cNvSpPr/>
          <p:nvPr/>
        </p:nvSpPr>
        <p:spPr>
          <a:xfrm>
            <a:off x="365760" y="7424928"/>
            <a:ext cx="320040" cy="320040"/>
          </a:xfrm>
          <a:prstGeom prst="ellipse">
            <a:avLst/>
          </a:prstGeom>
          <a:solidFill>
            <a:srgbClr val="0B2B5C"/>
          </a:solidFill>
          <a:ln/>
        </p:spPr>
      </p:sp>
      <p:sp>
        <p:nvSpPr>
          <p:cNvPr id="147" name="Text 139"/>
          <p:cNvSpPr/>
          <p:nvPr/>
        </p:nvSpPr>
        <p:spPr>
          <a:xfrm>
            <a:off x="365760" y="7443216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🏆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Text 140"/>
          <p:cNvSpPr/>
          <p:nvPr/>
        </p:nvSpPr>
        <p:spPr>
          <a:xfrm>
            <a:off x="777240" y="7406640"/>
            <a:ext cx="3474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B2B5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Key Takeaway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Text 141"/>
          <p:cNvSpPr/>
          <p:nvPr/>
        </p:nvSpPr>
        <p:spPr>
          <a:xfrm>
            <a:off x="777240" y="7607808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2000"/>
              </a:lnSpc>
              <a:buNone/>
            </a:pPr>
            <a:r>
              <a:rPr lang="en-US" sz="680" dirty="0">
                <a:solidFill>
                  <a:srgbClr val="333333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By performing diffusion in a variance-ordered POD space, PODiff achieves state-of-the-art reconstruction accuracy with well-calibrated, spatially structured uncertainty at a fraction of the computational cost.</a:t>
            </a:r>
            <a:endParaRPr lang="en-US" sz="68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Shape 142"/>
          <p:cNvSpPr/>
          <p:nvPr/>
        </p:nvSpPr>
        <p:spPr>
          <a:xfrm>
            <a:off x="4526280" y="7333488"/>
            <a:ext cx="4617720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2700">
            <a:solidFill>
              <a:srgbClr val="C9D4E2"/>
            </a:solidFill>
            <a:prstDash val="solid"/>
          </a:ln>
        </p:spPr>
      </p:sp>
      <p:sp>
        <p:nvSpPr>
          <p:cNvPr id="151" name="Text 143"/>
          <p:cNvSpPr/>
          <p:nvPr/>
        </p:nvSpPr>
        <p:spPr>
          <a:xfrm>
            <a:off x="4983480" y="73883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E7C7B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Applications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2" name="Text 144"/>
          <p:cNvSpPr/>
          <p:nvPr/>
        </p:nvSpPr>
        <p:spPr>
          <a:xfrm>
            <a:off x="4663440" y="762609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B2B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≈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" name="Text 145"/>
          <p:cNvSpPr/>
          <p:nvPr/>
        </p:nvSpPr>
        <p:spPr>
          <a:xfrm>
            <a:off x="4956048" y="758952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0000"/>
              </a:lnSpc>
              <a:buNone/>
            </a:pPr>
            <a:r>
              <a:rPr lang="en-US" sz="630" dirty="0">
                <a:solidFill>
                  <a:srgbClr val="0B2B5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Climate &amp; ocean model downscaling</a:t>
            </a:r>
            <a:endParaRPr lang="en-US" sz="63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" name="Text 146"/>
          <p:cNvSpPr/>
          <p:nvPr/>
        </p:nvSpPr>
        <p:spPr>
          <a:xfrm>
            <a:off x="5779008" y="762609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B2B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☁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5" name="Text 147"/>
          <p:cNvSpPr/>
          <p:nvPr/>
        </p:nvSpPr>
        <p:spPr>
          <a:xfrm>
            <a:off x="6071616" y="758952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0000"/>
              </a:lnSpc>
              <a:buNone/>
            </a:pPr>
            <a:r>
              <a:rPr lang="en-US" sz="630" dirty="0">
                <a:solidFill>
                  <a:srgbClr val="0B2B5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Weather &amp; extreme event analysis</a:t>
            </a:r>
            <a:endParaRPr lang="en-US" sz="63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6" name="Text 148"/>
          <p:cNvSpPr/>
          <p:nvPr/>
        </p:nvSpPr>
        <p:spPr>
          <a:xfrm>
            <a:off x="6894576" y="762609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B2B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∴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7" name="Text 149"/>
          <p:cNvSpPr/>
          <p:nvPr/>
        </p:nvSpPr>
        <p:spPr>
          <a:xfrm>
            <a:off x="7187184" y="758952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0000"/>
              </a:lnSpc>
              <a:buNone/>
            </a:pPr>
            <a:r>
              <a:rPr lang="en-US" sz="630" dirty="0">
                <a:solidFill>
                  <a:srgbClr val="0B2B5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Data assimilation &amp; digital twins</a:t>
            </a:r>
            <a:endParaRPr lang="en-US" sz="63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Text 150"/>
          <p:cNvSpPr/>
          <p:nvPr/>
        </p:nvSpPr>
        <p:spPr>
          <a:xfrm>
            <a:off x="8010144" y="762609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B2B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🌀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" name="Text 151"/>
          <p:cNvSpPr/>
          <p:nvPr/>
        </p:nvSpPr>
        <p:spPr>
          <a:xfrm>
            <a:off x="8302752" y="7589520"/>
            <a:ext cx="822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0000"/>
              </a:lnSpc>
              <a:buNone/>
            </a:pPr>
            <a:r>
              <a:rPr lang="en-US" sz="630" dirty="0">
                <a:solidFill>
                  <a:srgbClr val="0B2B5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Other PDE-governed spatial systems</a:t>
            </a:r>
            <a:endParaRPr lang="en-US" sz="63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Shape 152"/>
          <p:cNvSpPr/>
          <p:nvPr/>
        </p:nvSpPr>
        <p:spPr>
          <a:xfrm>
            <a:off x="9235440" y="7342631"/>
            <a:ext cx="5166360" cy="740665"/>
          </a:xfrm>
          <a:prstGeom prst="roundRect">
            <a:avLst>
              <a:gd name="adj" fmla="val 6098"/>
            </a:avLst>
          </a:prstGeom>
          <a:solidFill>
            <a:srgbClr val="EFF3F8"/>
          </a:solidFill>
          <a:ln w="12700">
            <a:solidFill>
              <a:srgbClr val="C9D4E2"/>
            </a:solidFill>
            <a:prstDash val="solid"/>
          </a:ln>
        </p:spPr>
      </p:sp>
      <p:sp>
        <p:nvSpPr>
          <p:cNvPr id="161" name="Shape 153"/>
          <p:cNvSpPr/>
          <p:nvPr/>
        </p:nvSpPr>
        <p:spPr>
          <a:xfrm>
            <a:off x="9317737" y="7378830"/>
            <a:ext cx="292608" cy="292608"/>
          </a:xfrm>
          <a:prstGeom prst="ellipse">
            <a:avLst/>
          </a:prstGeom>
          <a:solidFill>
            <a:srgbClr val="0B2B5C"/>
          </a:solidFill>
          <a:ln/>
        </p:spPr>
      </p:sp>
      <p:sp>
        <p:nvSpPr>
          <p:cNvPr id="162" name="Text 154"/>
          <p:cNvSpPr/>
          <p:nvPr/>
        </p:nvSpPr>
        <p:spPr>
          <a:xfrm>
            <a:off x="9317737" y="7388352"/>
            <a:ext cx="2926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🤝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Text 155"/>
          <p:cNvSpPr/>
          <p:nvPr/>
        </p:nvSpPr>
        <p:spPr>
          <a:xfrm>
            <a:off x="9670732" y="7412736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B2B5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Acknowledgments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Text 156"/>
          <p:cNvSpPr/>
          <p:nvPr/>
        </p:nvSpPr>
        <p:spPr>
          <a:xfrm>
            <a:off x="9646920" y="7660386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2000"/>
              </a:lnSpc>
              <a:buNone/>
            </a:pPr>
            <a:r>
              <a:rPr lang="en-US" sz="650" dirty="0">
                <a:solidFill>
                  <a:srgbClr val="333333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We acknowledge the Stan Perron Supercomputer Initiative (ICSI) and Pawsey Supercomputing Centre with support from the Australian Government.</a:t>
            </a:r>
            <a:endParaRPr lang="en-US" sz="6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AFA60493-950A-E095-E50A-11B941DBB0AC}"/>
              </a:ext>
            </a:extLst>
          </p:cNvPr>
          <p:cNvGrpSpPr/>
          <p:nvPr/>
        </p:nvGrpSpPr>
        <p:grpSpPr>
          <a:xfrm>
            <a:off x="9784081" y="1993392"/>
            <a:ext cx="4572000" cy="2596896"/>
            <a:chOff x="9784081" y="1993392"/>
            <a:chExt cx="4572000" cy="2596896"/>
          </a:xfrm>
        </p:grpSpPr>
        <p:sp>
          <p:nvSpPr>
            <p:cNvPr id="88" name="Text 86"/>
            <p:cNvSpPr/>
            <p:nvPr/>
          </p:nvSpPr>
          <p:spPr>
            <a:xfrm>
              <a:off x="9829800" y="1993392"/>
              <a:ext cx="448056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250" b="1" dirty="0">
                  <a:solidFill>
                    <a:srgbClr val="0B2B5C"/>
                  </a:solidFill>
                  <a:latin typeface="Arial" panose="020B0604020202020204" pitchFamily="34" charset="0"/>
                  <a:ea typeface="Arial" pitchFamily="34" charset="-122"/>
                  <a:cs typeface="Arial" panose="020B0604020202020204" pitchFamily="34" charset="0"/>
                </a:rPr>
                <a:t>POD Modes Capture Multi-Scale Ocean Variability</a:t>
              </a:r>
              <a:endParaRPr lang="en-US" sz="12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Shape 101"/>
            <p:cNvSpPr/>
            <p:nvPr/>
          </p:nvSpPr>
          <p:spPr>
            <a:xfrm>
              <a:off x="9921240" y="4334256"/>
              <a:ext cx="4297680" cy="256032"/>
            </a:xfrm>
            <a:prstGeom prst="roundRect">
              <a:avLst>
                <a:gd name="adj" fmla="val 14286"/>
              </a:avLst>
            </a:prstGeom>
            <a:solidFill>
              <a:srgbClr val="10656B"/>
            </a:solidFill>
            <a:ln/>
          </p:spPr>
        </p:sp>
        <p:sp>
          <p:nvSpPr>
            <p:cNvPr id="106" name="Text 102"/>
            <p:cNvSpPr/>
            <p:nvPr/>
          </p:nvSpPr>
          <p:spPr>
            <a:xfrm>
              <a:off x="9921240" y="4334256"/>
              <a:ext cx="429768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900" b="1" dirty="0">
                  <a:solidFill>
                    <a:srgbClr val="FFFFFF"/>
                  </a:solidFill>
                  <a:latin typeface="Arial" panose="020B0604020202020204" pitchFamily="34" charset="0"/>
                  <a:ea typeface="Arial" pitchFamily="34" charset="-122"/>
                  <a:cs typeface="Arial" panose="020B0604020202020204" pitchFamily="34" charset="0"/>
                </a:rPr>
                <a:t>70%+ of total variance captured by the first POD mode alone!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67" name="Picture 166">
              <a:extLst>
                <a:ext uri="{FF2B5EF4-FFF2-40B4-BE49-F238E27FC236}">
                  <a16:creationId xmlns:a16="http://schemas.microsoft.com/office/drawing/2014/main" id="{398394E5-29FD-799E-AE0D-1A9B886BBC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84081" y="2240280"/>
              <a:ext cx="4572000" cy="2029969"/>
            </a:xfrm>
            <a:prstGeom prst="rect">
              <a:avLst/>
            </a:prstGeom>
          </p:spPr>
        </p:pic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0E4F9A3B-39D4-ED40-5855-012B5BA1878C}"/>
              </a:ext>
            </a:extLst>
          </p:cNvPr>
          <p:cNvGrpSpPr/>
          <p:nvPr/>
        </p:nvGrpSpPr>
        <p:grpSpPr>
          <a:xfrm>
            <a:off x="5349240" y="1938528"/>
            <a:ext cx="4297680" cy="2697480"/>
            <a:chOff x="5349240" y="1938528"/>
            <a:chExt cx="4297680" cy="2697480"/>
          </a:xfrm>
        </p:grpSpPr>
        <p:sp>
          <p:nvSpPr>
            <p:cNvPr id="61" name="Shape 59"/>
            <p:cNvSpPr/>
            <p:nvPr/>
          </p:nvSpPr>
          <p:spPr>
            <a:xfrm>
              <a:off x="5349240" y="1938528"/>
              <a:ext cx="4297680" cy="2697480"/>
            </a:xfrm>
            <a:prstGeom prst="roundRect">
              <a:avLst>
                <a:gd name="adj" fmla="val 2034"/>
              </a:avLst>
            </a:prstGeom>
            <a:solidFill>
              <a:srgbClr val="FFFFFF"/>
            </a:solidFill>
            <a:ln w="12700">
              <a:solidFill>
                <a:srgbClr val="C9D4E2"/>
              </a:solidFill>
              <a:prstDash val="solid"/>
            </a:ln>
          </p:spPr>
        </p:sp>
        <p:sp>
          <p:nvSpPr>
            <p:cNvPr id="62" name="Text 60"/>
            <p:cNvSpPr/>
            <p:nvPr/>
          </p:nvSpPr>
          <p:spPr>
            <a:xfrm>
              <a:off x="5381244" y="2004476"/>
              <a:ext cx="4265676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250" b="1" dirty="0">
                  <a:solidFill>
                    <a:srgbClr val="0B2B5C"/>
                  </a:solidFill>
                  <a:latin typeface="Arial" panose="020B0604020202020204" pitchFamily="34" charset="0"/>
                  <a:ea typeface="Arial" pitchFamily="34" charset="-122"/>
                  <a:cs typeface="Arial" panose="020B0604020202020204" pitchFamily="34" charset="0"/>
                </a:rPr>
                <a:t>PODiff Framework: Conditional Diffusion in POD Space</a:t>
              </a:r>
              <a:endParaRPr lang="en-US" sz="12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2" name="Picture 171">
              <a:extLst>
                <a:ext uri="{FF2B5EF4-FFF2-40B4-BE49-F238E27FC236}">
                  <a16:creationId xmlns:a16="http://schemas.microsoft.com/office/drawing/2014/main" id="{BCE95B35-2023-1EAA-5065-151C1424C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40681" y="2359151"/>
              <a:ext cx="4169664" cy="2252527"/>
            </a:xfrm>
            <a:prstGeom prst="rect">
              <a:avLst/>
            </a:prstGeom>
          </p:spPr>
        </p:pic>
      </p:grpSp>
      <p:pic>
        <p:nvPicPr>
          <p:cNvPr id="177" name="Picture 176">
            <a:extLst>
              <a:ext uri="{FF2B5EF4-FFF2-40B4-BE49-F238E27FC236}">
                <a16:creationId xmlns:a16="http://schemas.microsoft.com/office/drawing/2014/main" id="{6E53E90D-0F07-DCEE-9222-5649469B51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8828" y="3779618"/>
            <a:ext cx="477503" cy="284890"/>
          </a:xfrm>
          <a:prstGeom prst="rect">
            <a:avLst/>
          </a:prstGeom>
        </p:spPr>
      </p:pic>
      <p:pic>
        <p:nvPicPr>
          <p:cNvPr id="197" name="Picture 196">
            <a:extLst>
              <a:ext uri="{FF2B5EF4-FFF2-40B4-BE49-F238E27FC236}">
                <a16:creationId xmlns:a16="http://schemas.microsoft.com/office/drawing/2014/main" id="{C14CEEB6-F9F8-75BF-36F4-0B229B8A67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5344" y="3886199"/>
            <a:ext cx="356616" cy="106115"/>
          </a:xfrm>
          <a:prstGeom prst="rect">
            <a:avLst/>
          </a:prstGeom>
        </p:spPr>
      </p:pic>
      <p:pic>
        <p:nvPicPr>
          <p:cNvPr id="203" name="Picture 202">
            <a:extLst>
              <a:ext uri="{FF2B5EF4-FFF2-40B4-BE49-F238E27FC236}">
                <a16:creationId xmlns:a16="http://schemas.microsoft.com/office/drawing/2014/main" id="{8F1C9910-5B52-9A93-6BF4-B7A7F649FD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3197" y="3884005"/>
            <a:ext cx="292608" cy="111191"/>
          </a:xfrm>
          <a:prstGeom prst="rect">
            <a:avLst/>
          </a:prstGeom>
        </p:spPr>
      </p:pic>
      <p:pic>
        <p:nvPicPr>
          <p:cNvPr id="205" name="Picture 204">
            <a:extLst>
              <a:ext uri="{FF2B5EF4-FFF2-40B4-BE49-F238E27FC236}">
                <a16:creationId xmlns:a16="http://schemas.microsoft.com/office/drawing/2014/main" id="{176475DA-925B-2353-2CE4-FC5826A2B11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83164"/>
          <a:stretch>
            <a:fillRect/>
          </a:stretch>
        </p:blipFill>
        <p:spPr>
          <a:xfrm>
            <a:off x="3908212" y="3782854"/>
            <a:ext cx="743798" cy="45719"/>
          </a:xfrm>
          <a:prstGeom prst="rect">
            <a:avLst/>
          </a:prstGeom>
        </p:spPr>
      </p:pic>
      <p:pic>
        <p:nvPicPr>
          <p:cNvPr id="207" name="Picture 206">
            <a:extLst>
              <a:ext uri="{FF2B5EF4-FFF2-40B4-BE49-F238E27FC236}">
                <a16:creationId xmlns:a16="http://schemas.microsoft.com/office/drawing/2014/main" id="{E0EA9606-C0D9-3EE7-8B7F-3AC1EC9FC7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29334" y="3754048"/>
            <a:ext cx="462216" cy="342846"/>
          </a:xfrm>
          <a:prstGeom prst="rect">
            <a:avLst/>
          </a:prstGeom>
        </p:spPr>
      </p:pic>
      <p:pic>
        <p:nvPicPr>
          <p:cNvPr id="209" name="Picture 208">
            <a:extLst>
              <a:ext uri="{FF2B5EF4-FFF2-40B4-BE49-F238E27FC236}">
                <a16:creationId xmlns:a16="http://schemas.microsoft.com/office/drawing/2014/main" id="{CD92DEB1-D668-F003-AE9F-91C329C0840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20615" y="3763574"/>
            <a:ext cx="475099" cy="336129"/>
          </a:xfrm>
          <a:prstGeom prst="rect">
            <a:avLst/>
          </a:prstGeom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479A8C23-F622-DE19-B0CA-BD102C2C47B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6928" y="4974337"/>
            <a:ext cx="3548443" cy="2183823"/>
          </a:xfrm>
          <a:prstGeom prst="rect">
            <a:avLst/>
          </a:prstGeom>
        </p:spPr>
      </p:pic>
      <p:sp>
        <p:nvSpPr>
          <p:cNvPr id="212" name="Shape 119"/>
          <p:cNvSpPr/>
          <p:nvPr/>
        </p:nvSpPr>
        <p:spPr>
          <a:xfrm>
            <a:off x="3396996" y="6242684"/>
            <a:ext cx="143129" cy="139828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3" name="Text 120"/>
          <p:cNvSpPr/>
          <p:nvPr/>
        </p:nvSpPr>
        <p:spPr>
          <a:xfrm>
            <a:off x="3622664" y="6242684"/>
            <a:ext cx="732368" cy="7860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0000"/>
              </a:lnSpc>
              <a:buNone/>
            </a:pPr>
            <a:r>
              <a:rPr lang="en-US" sz="800" dirty="0">
                <a:solidFill>
                  <a:srgbClr val="555555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PODiff achieves lower error, especially near the coast and in strong gradient regions.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" name="Picture 214">
            <a:extLst>
              <a:ext uri="{FF2B5EF4-FFF2-40B4-BE49-F238E27FC236}">
                <a16:creationId xmlns:a16="http://schemas.microsoft.com/office/drawing/2014/main" id="{2CFADF10-CF44-AF92-31B3-21FFDAFCDE6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10862" y="5413922"/>
            <a:ext cx="2848356" cy="1218751"/>
          </a:xfrm>
          <a:prstGeom prst="rect">
            <a:avLst/>
          </a:prstGeom>
        </p:spPr>
      </p:pic>
      <p:pic>
        <p:nvPicPr>
          <p:cNvPr id="217" name="Picture 216">
            <a:extLst>
              <a:ext uri="{FF2B5EF4-FFF2-40B4-BE49-F238E27FC236}">
                <a16:creationId xmlns:a16="http://schemas.microsoft.com/office/drawing/2014/main" id="{C8978CBB-45B8-F07A-5ADD-A7B9223B318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99408" y="5423769"/>
            <a:ext cx="1598872" cy="1186212"/>
          </a:xfrm>
          <a:prstGeom prst="rect">
            <a:avLst/>
          </a:prstGeom>
        </p:spPr>
      </p:pic>
      <p:pic>
        <p:nvPicPr>
          <p:cNvPr id="221" name="Picture 220">
            <a:extLst>
              <a:ext uri="{FF2B5EF4-FFF2-40B4-BE49-F238E27FC236}">
                <a16:creationId xmlns:a16="http://schemas.microsoft.com/office/drawing/2014/main" id="{7CB04819-13F8-4FF9-D0C7-3A76E24D46F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603635" y="764913"/>
            <a:ext cx="1154828" cy="385333"/>
          </a:xfrm>
          <a:prstGeom prst="rect">
            <a:avLst/>
          </a:prstGeom>
        </p:spPr>
      </p:pic>
      <p:pic>
        <p:nvPicPr>
          <p:cNvPr id="223" name="Picture 222">
            <a:extLst>
              <a:ext uri="{FF2B5EF4-FFF2-40B4-BE49-F238E27FC236}">
                <a16:creationId xmlns:a16="http://schemas.microsoft.com/office/drawing/2014/main" id="{C73DFF10-1711-4F3E-273F-5D3D0E087C2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82911" y="5171"/>
            <a:ext cx="1185672" cy="889254"/>
          </a:xfrm>
          <a:prstGeom prst="rect">
            <a:avLst/>
          </a:prstGeom>
        </p:spPr>
      </p:pic>
      <p:graphicFrame>
        <p:nvGraphicFramePr>
          <p:cNvPr id="234" name="Table 233">
            <a:extLst>
              <a:ext uri="{FF2B5EF4-FFF2-40B4-BE49-F238E27FC236}">
                <a16:creationId xmlns:a16="http://schemas.microsoft.com/office/drawing/2014/main" id="{C0C6F5CF-3D1F-B0DA-1EAB-5DFEB6E142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9483029"/>
              </p:ext>
            </p:extLst>
          </p:nvPr>
        </p:nvGraphicFramePr>
        <p:xfrm>
          <a:off x="8315446" y="81918"/>
          <a:ext cx="2905197" cy="13133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62119">
                  <a:extLst>
                    <a:ext uri="{9D8B030D-6E8A-4147-A177-3AD203B41FA5}">
                      <a16:colId xmlns:a16="http://schemas.microsoft.com/office/drawing/2014/main" val="2835948135"/>
                    </a:ext>
                  </a:extLst>
                </a:gridCol>
                <a:gridCol w="972645">
                  <a:extLst>
                    <a:ext uri="{9D8B030D-6E8A-4147-A177-3AD203B41FA5}">
                      <a16:colId xmlns:a16="http://schemas.microsoft.com/office/drawing/2014/main" val="2153561143"/>
                    </a:ext>
                  </a:extLst>
                </a:gridCol>
                <a:gridCol w="970433">
                  <a:extLst>
                    <a:ext uri="{9D8B030D-6E8A-4147-A177-3AD203B41FA5}">
                      <a16:colId xmlns:a16="http://schemas.microsoft.com/office/drawing/2014/main" val="702176880"/>
                    </a:ext>
                  </a:extLst>
                </a:gridCol>
              </a:tblGrid>
              <a:tr h="1924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rgbClr val="C0392B"/>
                          </a:solidFill>
                          <a:latin typeface="Arial" panose="020B0604020202020204" pitchFamily="34" charset="0"/>
                          <a:ea typeface="Arial" pitchFamily="34" charset="-122"/>
                          <a:cs typeface="Arial" panose="020B0604020202020204" pitchFamily="34" charset="0"/>
                        </a:rPr>
                        <a:t>Paper (</a:t>
                      </a:r>
                      <a:r>
                        <a:rPr lang="en-US" sz="800" b="1" dirty="0" err="1">
                          <a:solidFill>
                            <a:srgbClr val="C0392B"/>
                          </a:solidFill>
                          <a:latin typeface="Arial" panose="020B0604020202020204" pitchFamily="34" charset="0"/>
                          <a:ea typeface="Arial" pitchFamily="34" charset="-122"/>
                          <a:cs typeface="Arial" panose="020B0604020202020204" pitchFamily="34" charset="0"/>
                        </a:rPr>
                        <a:t>arXiv</a:t>
                      </a:r>
                      <a:r>
                        <a:rPr lang="en-US" sz="800" b="1" dirty="0">
                          <a:solidFill>
                            <a:srgbClr val="C0392B"/>
                          </a:solidFill>
                          <a:latin typeface="Arial" panose="020B0604020202020204" pitchFamily="34" charset="0"/>
                          <a:ea typeface="Arial" pitchFamily="34" charset="-122"/>
                          <a:cs typeface="Arial" panose="020B0604020202020204" pitchFamily="34" charset="0"/>
                        </a:rPr>
                        <a:t>)</a:t>
                      </a:r>
                      <a:endParaRPr 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rgbClr val="1F5FA8"/>
                          </a:solidFill>
                          <a:latin typeface="Arial" panose="020B0604020202020204" pitchFamily="34" charset="0"/>
                          <a:ea typeface="Arial" pitchFamily="34" charset="-122"/>
                          <a:cs typeface="Arial" panose="020B0604020202020204" pitchFamily="34" charset="0"/>
                        </a:rPr>
                        <a:t>Code (GitHub)</a:t>
                      </a:r>
                      <a:endParaRPr 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rgbClr val="E8721C"/>
                          </a:solidFill>
                          <a:latin typeface="Arial" panose="020B0604020202020204" pitchFamily="34" charset="0"/>
                          <a:ea typeface="Arial" pitchFamily="34" charset="-122"/>
                          <a:cs typeface="Arial" panose="020B0604020202020204" pitchFamily="34" charset="0"/>
                        </a:rPr>
                        <a:t>Interactive Demo</a:t>
                      </a:r>
                      <a:endParaRPr lang="en-US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76141246"/>
                  </a:ext>
                </a:extLst>
              </a:tr>
              <a:tr h="680082">
                <a:tc>
                  <a:txBody>
                    <a:bodyPr/>
                    <a:lstStyle/>
                    <a:p>
                      <a:endParaRPr lang="en-IN" sz="7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IN" sz="7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IN" sz="7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58860119"/>
                  </a:ext>
                </a:extLst>
              </a:tr>
              <a:tr h="2980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dirty="0" err="1">
                          <a:solidFill>
                            <a:srgbClr val="C0392B"/>
                          </a:solidFill>
                          <a:latin typeface="Arial" panose="020B0604020202020204" pitchFamily="34" charset="0"/>
                          <a:ea typeface="Arial" pitchFamily="34" charset="-122"/>
                          <a:cs typeface="Arial" panose="020B0604020202020204" pitchFamily="34" charset="0"/>
                        </a:rPr>
                        <a:t>arXiv</a:t>
                      </a:r>
                      <a:r>
                        <a:rPr lang="en-US" sz="600" b="1" dirty="0">
                          <a:solidFill>
                            <a:srgbClr val="C0392B"/>
                          </a:solidFill>
                          <a:latin typeface="Arial" panose="020B0604020202020204" pitchFamily="34" charset="0"/>
                          <a:ea typeface="Arial" pitchFamily="34" charset="-122"/>
                          <a:cs typeface="Arial" panose="020B0604020202020204" pitchFamily="34" charset="0"/>
                        </a:rPr>
                        <a:t>: 2605.03399</a:t>
                      </a:r>
                      <a:endParaRPr lang="en-US" sz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dirty="0" err="1">
                          <a:solidFill>
                            <a:srgbClr val="1F5FA8"/>
                          </a:solidFill>
                          <a:latin typeface="Arial" panose="020B0604020202020204" pitchFamily="34" charset="0"/>
                          <a:ea typeface="Arial" pitchFamily="34" charset="-122"/>
                          <a:cs typeface="Arial" panose="020B0604020202020204" pitchFamily="34" charset="0"/>
                        </a:rPr>
                        <a:t>OnkaraJadhav</a:t>
                      </a:r>
                      <a:r>
                        <a:rPr lang="en-US" sz="600" b="1" dirty="0">
                          <a:solidFill>
                            <a:srgbClr val="1F5FA8"/>
                          </a:solidFill>
                          <a:latin typeface="Arial" panose="020B0604020202020204" pitchFamily="34" charset="0"/>
                          <a:ea typeface="Arial" pitchFamily="34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600" b="1" dirty="0" err="1">
                          <a:solidFill>
                            <a:srgbClr val="1F5FA8"/>
                          </a:solidFill>
                          <a:latin typeface="Arial" panose="020B0604020202020204" pitchFamily="34" charset="0"/>
                          <a:ea typeface="Arial" pitchFamily="34" charset="-122"/>
                          <a:cs typeface="Arial" panose="020B0604020202020204" pitchFamily="34" charset="0"/>
                        </a:rPr>
                        <a:t>PODiff</a:t>
                      </a:r>
                      <a:endParaRPr lang="en-US" sz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dirty="0">
                          <a:solidFill>
                            <a:srgbClr val="E8721C"/>
                          </a:solidFill>
                          <a:latin typeface="Arial" panose="020B0604020202020204" pitchFamily="34" charset="0"/>
                          <a:ea typeface="Arial" pitchFamily="34" charset="-122"/>
                          <a:cs typeface="Arial" panose="020B0604020202020204" pitchFamily="34" charset="0"/>
                        </a:rPr>
                        <a:t>HF Demo: SST</a:t>
                      </a:r>
                      <a:endParaRPr lang="en-US" sz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781927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1513</TotalTime>
  <Words>529</Words>
  <Application>Microsoft Office PowerPoint</Application>
  <PresentationFormat>Custom</PresentationFormat>
  <Paragraphs>139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neha mahajan</cp:lastModifiedBy>
  <cp:revision>22</cp:revision>
  <dcterms:created xsi:type="dcterms:W3CDTF">2026-06-24T07:25:28Z</dcterms:created>
  <dcterms:modified xsi:type="dcterms:W3CDTF">2026-06-25T08:40:11Z</dcterms:modified>
</cp:coreProperties>
</file>